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267" r:id="rId3"/>
    <p:sldId id="273" r:id="rId4"/>
    <p:sldId id="274" r:id="rId5"/>
    <p:sldId id="367" r:id="rId6"/>
    <p:sldId id="275" r:id="rId7"/>
    <p:sldId id="276" r:id="rId8"/>
    <p:sldId id="281" r:id="rId9"/>
    <p:sldId id="304" r:id="rId10"/>
    <p:sldId id="305" r:id="rId11"/>
    <p:sldId id="297" r:id="rId12"/>
    <p:sldId id="306" r:id="rId13"/>
    <p:sldId id="308" r:id="rId14"/>
    <p:sldId id="423" r:id="rId15"/>
    <p:sldId id="388" r:id="rId16"/>
    <p:sldId id="390" r:id="rId17"/>
    <p:sldId id="389" r:id="rId18"/>
    <p:sldId id="391" r:id="rId19"/>
    <p:sldId id="392" r:id="rId20"/>
    <p:sldId id="393" r:id="rId21"/>
    <p:sldId id="416" r:id="rId22"/>
    <p:sldId id="417" r:id="rId23"/>
    <p:sldId id="418" r:id="rId24"/>
    <p:sldId id="258" r:id="rId25"/>
    <p:sldId id="386" r:id="rId26"/>
    <p:sldId id="387" r:id="rId27"/>
    <p:sldId id="259" r:id="rId28"/>
    <p:sldId id="368" r:id="rId29"/>
    <p:sldId id="399" r:id="rId30"/>
    <p:sldId id="369" r:id="rId31"/>
    <p:sldId id="370" r:id="rId32"/>
    <p:sldId id="371" r:id="rId33"/>
    <p:sldId id="372" r:id="rId34"/>
    <p:sldId id="373" r:id="rId35"/>
    <p:sldId id="380" r:id="rId36"/>
    <p:sldId id="383" r:id="rId37"/>
    <p:sldId id="381" r:id="rId38"/>
    <p:sldId id="384" r:id="rId39"/>
    <p:sldId id="385" r:id="rId40"/>
    <p:sldId id="394" r:id="rId41"/>
    <p:sldId id="424" r:id="rId42"/>
    <p:sldId id="425" r:id="rId43"/>
    <p:sldId id="426" r:id="rId44"/>
    <p:sldId id="419" r:id="rId45"/>
    <p:sldId id="382" r:id="rId46"/>
    <p:sldId id="395" r:id="rId47"/>
    <p:sldId id="397" r:id="rId48"/>
    <p:sldId id="400" r:id="rId49"/>
    <p:sldId id="422" r:id="rId50"/>
    <p:sldId id="401" r:id="rId51"/>
    <p:sldId id="402" r:id="rId52"/>
    <p:sldId id="396" r:id="rId53"/>
    <p:sldId id="404" r:id="rId54"/>
    <p:sldId id="403" r:id="rId55"/>
    <p:sldId id="420" r:id="rId56"/>
    <p:sldId id="406" r:id="rId57"/>
    <p:sldId id="405" r:id="rId58"/>
    <p:sldId id="407" r:id="rId59"/>
    <p:sldId id="421" r:id="rId60"/>
    <p:sldId id="411" r:id="rId61"/>
    <p:sldId id="412" r:id="rId62"/>
    <p:sldId id="427" r:id="rId63"/>
    <p:sldId id="415" r:id="rId64"/>
    <p:sldId id="413" r:id="rId65"/>
    <p:sldId id="414" r:id="rId66"/>
    <p:sldId id="408" r:id="rId67"/>
    <p:sldId id="36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7"/>
    <p:restoredTop sz="96370"/>
  </p:normalViewPr>
  <p:slideViewPr>
    <p:cSldViewPr snapToGrid="0">
      <p:cViewPr varScale="1">
        <p:scale>
          <a:sx n="154" d="100"/>
          <a:sy n="154" d="100"/>
        </p:scale>
        <p:origin x="3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C2A91F99-C1C8-8D45-9EB9-FF5CD4698697}"/>
    <pc:docChg chg="modSld">
      <pc:chgData name="Simon Prince" userId="fcc015fbc7a3e533" providerId="LiveId" clId="{C2A91F99-C1C8-8D45-9EB9-FF5CD4698697}" dt="2023-10-26T11:58:49.929" v="12" actId="20577"/>
      <pc:docMkLst>
        <pc:docMk/>
      </pc:docMkLst>
      <pc:sldChg chg="modSp mod">
        <pc:chgData name="Simon Prince" userId="fcc015fbc7a3e533" providerId="LiveId" clId="{C2A91F99-C1C8-8D45-9EB9-FF5CD4698697}" dt="2023-10-26T11:58:49.929" v="12" actId="20577"/>
        <pc:sldMkLst>
          <pc:docMk/>
          <pc:sldMk cId="1493402000" sldId="400"/>
        </pc:sldMkLst>
        <pc:spChg chg="mod">
          <ac:chgData name="Simon Prince" userId="fcc015fbc7a3e533" providerId="LiveId" clId="{C2A91F99-C1C8-8D45-9EB9-FF5CD4698697}" dt="2023-10-26T11:58:49.929" v="12" actId="20577"/>
          <ac:spMkLst>
            <pc:docMk/>
            <pc:sldMk cId="1493402000" sldId="400"/>
            <ac:spMk id="3" creationId="{6C1810D1-4C23-A63B-F600-A075C5EA32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65297-2884-9C40-B017-8E2046DE9E5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83EA7-010D-6A4F-AFB3-C0232086C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6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10/30/23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6. Fitting models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F2E499-1293-C825-AB14-10E6F7E3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42958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C0F00F-278B-1CC9-059B-79803CD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1604928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A9F0A3-A97A-7A6E-35F1-F96645D8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8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E0E72-EFD0-C671-6900-0AD886836A4A}"/>
              </a:ext>
            </a:extLst>
          </p:cNvPr>
          <p:cNvSpPr txBox="1"/>
          <p:nvPr/>
        </p:nvSpPr>
        <p:spPr>
          <a:xfrm>
            <a:off x="3085032" y="6298250"/>
            <a:ext cx="5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technique is known as </a:t>
            </a:r>
            <a:r>
              <a:rPr lang="en-US" dirty="0">
                <a:solidFill>
                  <a:srgbClr val="D18362"/>
                </a:solidFill>
              </a:rPr>
              <a:t>gradient descent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68912-B40E-BE31-799D-544D4F79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1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B8362"/>
                </a:solidFill>
              </a:rPr>
              <a:t>Maths</a:t>
            </a:r>
            <a:r>
              <a:rPr lang="en-US" dirty="0">
                <a:solidFill>
                  <a:srgbClr val="CB8362"/>
                </a:solidFill>
              </a:rPr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5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87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1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0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49BC5-9C29-8295-71C2-A1EF054068D6}"/>
              </a:ext>
            </a:extLst>
          </p:cNvPr>
          <p:cNvCxnSpPr>
            <a:cxnSpLocks/>
          </p:cNvCxnSpPr>
          <p:nvPr/>
        </p:nvCxnSpPr>
        <p:spPr>
          <a:xfrm flipH="1">
            <a:off x="2928256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FC21C-3A42-7BA8-6306-52F2FB4A08B2}"/>
              </a:ext>
            </a:extLst>
          </p:cNvPr>
          <p:cNvSpPr/>
          <p:nvPr/>
        </p:nvSpPr>
        <p:spPr>
          <a:xfrm>
            <a:off x="4283527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1F63-7310-E4EF-8271-BFF8AFDF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17A5F-6097-EEBB-5CCE-B92115643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Quadratic Function - Parabola">
            <a:extLst>
              <a:ext uri="{FF2B5EF4-FFF2-40B4-BE49-F238E27FC236}">
                <a16:creationId xmlns:a16="http://schemas.microsoft.com/office/drawing/2014/main" id="{0C4C7E30-8DEB-351D-3001-E54937836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0"/>
            <a:ext cx="120665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E0A638-1CC1-7669-607C-00A9F7C3A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306" y="2265135"/>
            <a:ext cx="1856922" cy="74084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CD0C46-77F7-78EC-BF7D-A10DDCE749AA}"/>
              </a:ext>
            </a:extLst>
          </p:cNvPr>
          <p:cNvCxnSpPr/>
          <p:nvPr/>
        </p:nvCxnSpPr>
        <p:spPr>
          <a:xfrm>
            <a:off x="5791200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887A4F-DA2F-16A4-F927-8BA754928703}"/>
              </a:ext>
            </a:extLst>
          </p:cNvPr>
          <p:cNvCxnSpPr>
            <a:cxnSpLocks/>
          </p:cNvCxnSpPr>
          <p:nvPr/>
        </p:nvCxnSpPr>
        <p:spPr>
          <a:xfrm flipH="1">
            <a:off x="838200" y="3548742"/>
            <a:ext cx="28302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D451D3-56BC-65D5-E131-B9D4B543826C}"/>
              </a:ext>
            </a:extLst>
          </p:cNvPr>
          <p:cNvCxnSpPr>
            <a:cxnSpLocks/>
          </p:cNvCxnSpPr>
          <p:nvPr/>
        </p:nvCxnSpPr>
        <p:spPr>
          <a:xfrm>
            <a:off x="6487886" y="3548742"/>
            <a:ext cx="284888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049BC5-9C29-8295-71C2-A1EF054068D6}"/>
              </a:ext>
            </a:extLst>
          </p:cNvPr>
          <p:cNvCxnSpPr>
            <a:cxnSpLocks/>
          </p:cNvCxnSpPr>
          <p:nvPr/>
        </p:nvCxnSpPr>
        <p:spPr>
          <a:xfrm flipH="1">
            <a:off x="2928256" y="4408714"/>
            <a:ext cx="141514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96D953D-0994-EB93-3CE9-A3E706CD801A}"/>
              </a:ext>
            </a:extLst>
          </p:cNvPr>
          <p:cNvSpPr/>
          <p:nvPr/>
        </p:nvSpPr>
        <p:spPr>
          <a:xfrm>
            <a:off x="4996542" y="463731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9B28E5-B091-8719-310D-699F8DD9075F}"/>
              </a:ext>
            </a:extLst>
          </p:cNvPr>
          <p:cNvSpPr/>
          <p:nvPr/>
        </p:nvSpPr>
        <p:spPr>
          <a:xfrm>
            <a:off x="6395357" y="3450772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A9EA3B9-D136-90B0-6AA6-997BE28D659D}"/>
              </a:ext>
            </a:extLst>
          </p:cNvPr>
          <p:cNvSpPr/>
          <p:nvPr/>
        </p:nvSpPr>
        <p:spPr>
          <a:xfrm>
            <a:off x="5698671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8CC5FC-8C9E-5D32-20FB-EFDDE33A5441}"/>
              </a:ext>
            </a:extLst>
          </p:cNvPr>
          <p:cNvSpPr/>
          <p:nvPr/>
        </p:nvSpPr>
        <p:spPr>
          <a:xfrm>
            <a:off x="3597727" y="3466420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2FC21C-3A42-7BA8-6306-52F2FB4A08B2}"/>
              </a:ext>
            </a:extLst>
          </p:cNvPr>
          <p:cNvSpPr/>
          <p:nvPr/>
        </p:nvSpPr>
        <p:spPr>
          <a:xfrm>
            <a:off x="4283527" y="4316185"/>
            <a:ext cx="185057" cy="18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>
                <a:solidFill>
                  <a:srgbClr val="CB8362"/>
                </a:solidFill>
              </a:rPr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64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6889-8973-9C38-87EC-E4849DA4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A6029-12A5-377A-BA21-DBC33820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823" y="1428750"/>
            <a:ext cx="8890353" cy="50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60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>
                <a:solidFill>
                  <a:srgbClr val="CB8362"/>
                </a:solidFill>
              </a:rPr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2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76E2-0226-60D2-51CB-565599DE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2F3E1-C6BA-E123-1DCB-B58C02B7D599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F8D5A-0A2C-96B2-B712-A71D2491C1F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AC50D99-916E-DC45-4BF6-70D0FAAA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67210"/>
            <a:ext cx="3668486" cy="1380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D8CAF9-5EE8-3D50-042D-51D3AEBA2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54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C3B608-D3BF-0A26-0788-EB6722EB5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59F8B0-192D-2FDF-9C02-1C819842A361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66FEE-691E-25FB-8D8F-3F60EBDFDD4B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AAEA0-2A54-3C71-D677-B39996E7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67210"/>
            <a:ext cx="3668486" cy="1380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9F991C-A4D8-5BF8-573B-ABF7830EB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1" y="4085527"/>
            <a:ext cx="2775858" cy="723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F5C425-6C18-75E0-AFAB-2235B42613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433AAC-74B8-474D-2358-4D0C972F8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A7FC2-9C0D-AC94-AA62-07C699A37592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0944F-6806-B22C-C417-A28CAFF43601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6AA2A-14E7-5BA4-B3E0-0A5F0AB5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67210"/>
            <a:ext cx="3668486" cy="1380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73AEA-3977-58A6-DFB0-D3D2A10B0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1" y="4085527"/>
            <a:ext cx="2775858" cy="72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F50E34-D908-FEBC-A7ED-6D7A174B2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5234007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B1B10B-B7B7-BE2D-8DBE-741F72B728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1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BBBF12-F569-B70C-B087-FDD1A77C8E71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1ADCE6E-2B15-4EE4-DEF3-A73813535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CD8D84-33E8-513F-0D56-73935D72F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974FED-722C-2429-249C-DC3BB9D2D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29B57B-B012-E7B5-37E9-437BD0617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33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C8F67-6F62-5504-3E42-EFC85C7F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34E50-462C-02AA-EE8D-26C92357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292EE6-7B52-D297-C8EC-CCB9AADC94A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C2ECE-9723-FE3D-A202-293083F658FB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3529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 or </a:t>
                </a:r>
                <a:r>
                  <a:rPr lang="en-US" dirty="0">
                    <a:solidFill>
                      <a:srgbClr val="CB8362"/>
                    </a:solidFill>
                  </a:rPr>
                  <a:t>learning rate </a:t>
                </a:r>
                <a:r>
                  <a:rPr lang="en-US" dirty="0"/>
                  <a:t>if fixed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3529043" cy="369332"/>
              </a:xfrm>
              <a:prstGeom prst="rect">
                <a:avLst/>
              </a:prstGeom>
              <a:blipFill>
                <a:blip r:embed="rId4"/>
                <a:stretch>
                  <a:fillRect t="-6667" r="-3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4065A65-DBC4-5B9C-5150-27AFA3E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61701F-8790-51A0-FA5B-7D1D750DA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2517B2-A09A-5279-FEA6-25DCB3670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4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34E50-462C-02AA-EE8D-26C9235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B2D5-C34E-2952-BA23-3CB93E456FF4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2EE6-7B52-D297-C8EC-CCB9AADC94A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C2ECE-9723-FE3D-A202-293083F658FB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4065A65-DBC4-5B9C-5150-27AFA3E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61701F-8790-51A0-FA5B-7D1D750D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2517B2-A09A-5279-FEA6-25DCB367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895261-E2BB-E11E-3CE2-E677BB8B21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793740BD-6289-692C-981C-894DDC3E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F98C29-66DB-458A-FB2B-D979B08E0F20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Multivariate regression problem (&gt;1 output, real value)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F31F95-C44E-7F7D-2F31-4F5814D63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Graph regression</a:t>
            </a:r>
          </a:p>
        </p:txBody>
      </p:sp>
    </p:spTree>
    <p:extLst>
      <p:ext uri="{BB962C8B-B14F-4D97-AF65-F5344CB8AC3E}">
        <p14:creationId xmlns:p14="http://schemas.microsoft.com/office/powerpoint/2010/main" val="2999499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38EEDF3-21E4-E6CB-4690-6DC113794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4FC9C-D89D-59B7-CE4F-0B623FAC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07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13E7BD-ECAA-4585-40A3-8D9C0618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B1CD88-3BA5-E821-FF37-64DAE37B7046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258E4-FC9F-3F08-3373-8DF93A9DE01E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095674-AE0D-7C4B-F5D6-42F0B8EA1E23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B1D7E-0847-5674-49EF-7EC3EAE6504E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4B1D7E-0847-5674-49EF-7EC3EAE65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5945E50F-8DAC-334F-B332-C885B8D5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6CF18B-C367-4F18-BDF0-DF64B1AB2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C5E4FC-1DDB-5F3D-453C-078F1B17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AB72F-BE3A-1C18-05E2-60F4F4EE3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035"/>
          <a:stretch/>
        </p:blipFill>
        <p:spPr>
          <a:xfrm>
            <a:off x="324432" y="1336776"/>
            <a:ext cx="5301817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05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B1249-82A9-FCE9-2E9D-789EBF0D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B87635-C30D-F198-4361-DFE268BE709D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05741-6EEF-2AB3-71DE-EBBBC40C038F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9EBCE-82B0-FD60-8BF9-C8D833E9F010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238549-AF6C-B292-60E1-2EFF943EFD1B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4238549-AF6C-B292-60E1-2EFF943EF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B1016F2E-6141-99A3-A8DB-140F02C27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24B6F1-9639-8345-5643-42DC69DAC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D2F223-E6AA-B94F-66E1-8668C9737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34A3EC-2823-F9FB-7A97-5844972296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9DC9C588-3EBC-87A5-5372-A285342F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ED26D8-1752-1816-95B8-64422C0B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3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A665F36-78D9-5AD4-E97B-D4DBD78E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27D791-BC83-14DD-6B2C-1EB6C9EA2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6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930C-982D-5169-5699-145D7510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572D028-CDF3-57FA-BEB4-8CD5C4C6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45606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334E50-462C-02AA-EE8D-26C9235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585" y="5343986"/>
            <a:ext cx="2763987" cy="9363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5BB2D5-C34E-2952-BA23-3CB93E456FF4}"/>
              </a:ext>
            </a:extLst>
          </p:cNvPr>
          <p:cNvSpPr/>
          <p:nvPr/>
        </p:nvSpPr>
        <p:spPr>
          <a:xfrm>
            <a:off x="963827" y="1521722"/>
            <a:ext cx="457200" cy="48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2EE6-7B52-D297-C8EC-CCB9AADC94A8}"/>
              </a:ext>
            </a:extLst>
          </p:cNvPr>
          <p:cNvSpPr txBox="1"/>
          <p:nvPr/>
        </p:nvSpPr>
        <p:spPr>
          <a:xfrm>
            <a:off x="5839185" y="1514014"/>
            <a:ext cx="521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 Compute derivatives (slopes of function) with</a:t>
            </a:r>
          </a:p>
          <a:p>
            <a:r>
              <a:rPr lang="en-US" dirty="0"/>
              <a:t>Respect to the parameters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C2ECE-9723-FE3D-A202-293083F658FB}"/>
              </a:ext>
            </a:extLst>
          </p:cNvPr>
          <p:cNvSpPr txBox="1"/>
          <p:nvPr/>
        </p:nvSpPr>
        <p:spPr>
          <a:xfrm>
            <a:off x="5839185" y="4557904"/>
            <a:ext cx="438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2:  Update parameters according to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/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= step size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948E10-C4DE-A4B6-62C4-48EF8FCDC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65" y="6308209"/>
                <a:ext cx="1346779" cy="369332"/>
              </a:xfrm>
              <a:prstGeom prst="rect">
                <a:avLst/>
              </a:prstGeom>
              <a:blipFill>
                <a:blip r:embed="rId3"/>
                <a:stretch>
                  <a:fillRect t="-6667" r="-280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itle 1">
            <a:extLst>
              <a:ext uri="{FF2B5EF4-FFF2-40B4-BE49-F238E27FC236}">
                <a16:creationId xmlns:a16="http://schemas.microsoft.com/office/drawing/2014/main" id="{84065A65-DBC4-5B9C-5150-27AFA3EEF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A777E-9EAD-706F-38D8-13ED2CFF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200" y="2282876"/>
            <a:ext cx="2775858" cy="72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F695F-6CC7-522A-32F3-E69A2663E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885" y="3431356"/>
            <a:ext cx="4145048" cy="9164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D9C636-D284-E568-F62B-C45897906C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917"/>
          <a:stretch/>
        </p:blipFill>
        <p:spPr>
          <a:xfrm>
            <a:off x="324432" y="1336776"/>
            <a:ext cx="521006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5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21B3-CA1B-9414-723A-AE6ACB6A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32" r="65277"/>
          <a:stretch/>
        </p:blipFill>
        <p:spPr>
          <a:xfrm>
            <a:off x="243675" y="2177143"/>
            <a:ext cx="3979982" cy="387531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5A8FC-329A-74A9-F04E-BECFD9198F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Search (bracketing)</a:t>
            </a:r>
          </a:p>
        </p:txBody>
      </p:sp>
    </p:spTree>
    <p:extLst>
      <p:ext uri="{BB962C8B-B14F-4D97-AF65-F5344CB8AC3E}">
        <p14:creationId xmlns:p14="http://schemas.microsoft.com/office/powerpoint/2010/main" val="1079322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21B3-CA1B-9414-723A-AE6ACB6A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73" r="32417"/>
          <a:stretch/>
        </p:blipFill>
        <p:spPr>
          <a:xfrm>
            <a:off x="243675" y="2166257"/>
            <a:ext cx="7746439" cy="38862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5A8FC-329A-74A9-F04E-BECFD9198F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Search (bracketing)</a:t>
            </a:r>
          </a:p>
        </p:txBody>
      </p:sp>
    </p:spTree>
    <p:extLst>
      <p:ext uri="{BB962C8B-B14F-4D97-AF65-F5344CB8AC3E}">
        <p14:creationId xmlns:p14="http://schemas.microsoft.com/office/powerpoint/2010/main" val="21082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121B3-CA1B-9414-723A-AE6ACB6A0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32"/>
          <a:stretch/>
        </p:blipFill>
        <p:spPr>
          <a:xfrm>
            <a:off x="243675" y="2177143"/>
            <a:ext cx="11462132" cy="387531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75A8FC-329A-74A9-F04E-BECFD9198F8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 Search (bracketing)</a:t>
            </a:r>
          </a:p>
        </p:txBody>
      </p:sp>
    </p:spTree>
    <p:extLst>
      <p:ext uri="{BB962C8B-B14F-4D97-AF65-F5344CB8AC3E}">
        <p14:creationId xmlns:p14="http://schemas.microsoft.com/office/powerpoint/2010/main" val="1075849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09D0AA4-C38E-9ACC-50D5-1C96A4C46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049047-33E6-8801-3C23-5F8DCF59CC05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classification problem (two discrete classes)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8A7EAC-91B3-3627-DE6F-810416C12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54596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908388-2058-C58E-0EE5-46A1FE2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FF760-8D92-0A9D-55B4-02085B73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32" y="1336776"/>
            <a:ext cx="10402836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6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B5C3-4C65-8A8D-B072-E45BB0E0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F5753-1CD8-EF02-D3F7-21DBA717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05" y="1690688"/>
            <a:ext cx="11042990" cy="4037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AF65A-787B-0481-DAA9-24F881CBCD2C}"/>
              </a:ext>
            </a:extLst>
          </p:cNvPr>
          <p:cNvSpPr txBox="1"/>
          <p:nvPr/>
        </p:nvSpPr>
        <p:spPr>
          <a:xfrm>
            <a:off x="1911131" y="5820033"/>
            <a:ext cx="127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convex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22DD2-155E-9E84-8DA5-FF06EAEC0886}"/>
              </a:ext>
            </a:extLst>
          </p:cNvPr>
          <p:cNvSpPr txBox="1"/>
          <p:nvPr/>
        </p:nvSpPr>
        <p:spPr>
          <a:xfrm>
            <a:off x="9313351" y="5820033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Non-Convex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FE3FC-C101-AAE4-765C-401F5AE383CE}"/>
              </a:ext>
            </a:extLst>
          </p:cNvPr>
          <p:cNvSpPr txBox="1"/>
          <p:nvPr/>
        </p:nvSpPr>
        <p:spPr>
          <a:xfrm>
            <a:off x="5776196" y="5820033"/>
            <a:ext cx="86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B8362"/>
                </a:solidFill>
              </a:rPr>
              <a:t>Convex</a:t>
            </a:r>
          </a:p>
        </p:txBody>
      </p:sp>
    </p:spTree>
    <p:extLst>
      <p:ext uri="{BB962C8B-B14F-4D97-AF65-F5344CB8AC3E}">
        <p14:creationId xmlns:p14="http://schemas.microsoft.com/office/powerpoint/2010/main" val="4005875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8B5C3-4C65-8A8D-B072-E45BB0E0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problems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F5753-1CD8-EF02-D3F7-21DBA717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05" y="1690688"/>
            <a:ext cx="11042990" cy="40377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0AF65A-787B-0481-DAA9-24F881CBCD2C}"/>
              </a:ext>
            </a:extLst>
          </p:cNvPr>
          <p:cNvSpPr txBox="1"/>
          <p:nvPr/>
        </p:nvSpPr>
        <p:spPr>
          <a:xfrm>
            <a:off x="1911131" y="5820033"/>
            <a:ext cx="127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convex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22DD2-155E-9E84-8DA5-FF06EAEC0886}"/>
              </a:ext>
            </a:extLst>
          </p:cNvPr>
          <p:cNvSpPr txBox="1"/>
          <p:nvPr/>
        </p:nvSpPr>
        <p:spPr>
          <a:xfrm>
            <a:off x="9313351" y="5820033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Non-Convex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FE3FC-C101-AAE4-765C-401F5AE383CE}"/>
              </a:ext>
            </a:extLst>
          </p:cNvPr>
          <p:cNvSpPr txBox="1"/>
          <p:nvPr/>
        </p:nvSpPr>
        <p:spPr>
          <a:xfrm>
            <a:off x="5776196" y="5820033"/>
            <a:ext cx="86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B8362"/>
                </a:solidFill>
              </a:rPr>
              <a:t>Convex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E026-FF2A-A5D5-23D7-646C362FCF27}"/>
              </a:ext>
            </a:extLst>
          </p:cNvPr>
          <p:cNvSpPr txBox="1"/>
          <p:nvPr/>
        </p:nvSpPr>
        <p:spPr>
          <a:xfrm>
            <a:off x="2550761" y="6280965"/>
            <a:ext cx="7799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for convexity is that 2</a:t>
            </a:r>
            <a:r>
              <a:rPr lang="en-US" sz="2400" baseline="30000" dirty="0"/>
              <a:t>nd</a:t>
            </a:r>
            <a:r>
              <a:rPr lang="en-US" sz="2400" dirty="0"/>
              <a:t> derivative is positive everywhere</a:t>
            </a:r>
          </a:p>
        </p:txBody>
      </p:sp>
    </p:spTree>
    <p:extLst>
      <p:ext uri="{BB962C8B-B14F-4D97-AF65-F5344CB8AC3E}">
        <p14:creationId xmlns:p14="http://schemas.microsoft.com/office/powerpoint/2010/main" val="3821839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87793-C4A5-44E7-4538-17F9917C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Convexity in higher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9D832-D2C5-C306-44FA-E603233A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987" y="3429000"/>
            <a:ext cx="4496755" cy="1308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483E4-EC9D-EAC7-701A-9DE23B3652FB}"/>
              </a:ext>
            </a:extLst>
          </p:cNvPr>
          <p:cNvSpPr txBox="1"/>
          <p:nvPr/>
        </p:nvSpPr>
        <p:spPr>
          <a:xfrm>
            <a:off x="6568225" y="1799117"/>
            <a:ext cx="4893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for convexity is that determinant of Hessian (2</a:t>
            </a:r>
            <a:r>
              <a:rPr lang="en-US" sz="2400" baseline="30000" dirty="0"/>
              <a:t>nd</a:t>
            </a:r>
            <a:r>
              <a:rPr lang="en-US" sz="2400" dirty="0"/>
              <a:t> derivative matrix) is positive everywhere.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3821C-BB66-9A1E-3C7E-A614E12BB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00" y="5351833"/>
            <a:ext cx="5370710" cy="85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DEE59F-1C24-8777-C2AD-906C1B96C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01"/>
          <a:stretch/>
        </p:blipFill>
        <p:spPr>
          <a:xfrm>
            <a:off x="324432" y="1336776"/>
            <a:ext cx="5211748" cy="52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91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>
                <a:solidFill>
                  <a:srgbClr val="CB8362"/>
                </a:solidFill>
              </a:rPr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42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1580-9648-F668-A1FA-3117645B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A81E30-42B9-8CEC-CDB9-9631B76D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96" y="2486478"/>
            <a:ext cx="10760208" cy="3777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098BD-8D10-7D1F-D849-1DAE1D12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89408"/>
            <a:ext cx="7772400" cy="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91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1580-9648-F668-A1FA-3117645B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Gabor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73B11F-A9C9-1CA0-8DE0-0E596EF0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89408"/>
            <a:ext cx="7772400" cy="790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2466F-E76A-C3B5-977B-F943DD35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44" y="2444297"/>
            <a:ext cx="5057422" cy="362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3284F2-15CB-52D4-1E17-5E6FC7B76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1" r="65478"/>
          <a:stretch/>
        </p:blipFill>
        <p:spPr>
          <a:xfrm>
            <a:off x="6379029" y="2236798"/>
            <a:ext cx="3755571" cy="37777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ADCD8B-B150-03E9-70E9-E30F6016A76F}"/>
              </a:ext>
            </a:extLst>
          </p:cNvPr>
          <p:cNvSpPr/>
          <p:nvPr/>
        </p:nvSpPr>
        <p:spPr>
          <a:xfrm>
            <a:off x="6237514" y="2198914"/>
            <a:ext cx="391886" cy="43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9BCFF-F4E4-51E8-E0A9-8E5028797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53" y="5908114"/>
            <a:ext cx="3186093" cy="8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391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22A56B-D306-C52C-D6A6-BECE0F4F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3" y="1"/>
            <a:ext cx="677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3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10D1-4C23-A63B-F600-A075C5EA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48" y="1825625"/>
            <a:ext cx="4533452" cy="4351338"/>
          </a:xfrm>
        </p:spPr>
        <p:txBody>
          <a:bodyPr/>
          <a:lstStyle/>
          <a:p>
            <a:r>
              <a:rPr lang="en-US" dirty="0"/>
              <a:t>Gradient descent gets to </a:t>
            </a:r>
            <a:r>
              <a:rPr lang="en-US"/>
              <a:t>the global </a:t>
            </a:r>
            <a:r>
              <a:rPr lang="en-US" dirty="0"/>
              <a:t>minimum if we start in the right “valley”</a:t>
            </a:r>
          </a:p>
          <a:p>
            <a:r>
              <a:rPr lang="en-US" dirty="0"/>
              <a:t>Otherwise, descent to a local minimum</a:t>
            </a:r>
          </a:p>
          <a:p>
            <a:r>
              <a:rPr lang="en-US" dirty="0"/>
              <a:t>Or get stuck near a saddle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08"/>
          <a:stretch/>
        </p:blipFill>
        <p:spPr>
          <a:xfrm>
            <a:off x="196649" y="204395"/>
            <a:ext cx="6053544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02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>
                <a:solidFill>
                  <a:srgbClr val="CB8362"/>
                </a:solidFill>
              </a:rPr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22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49B07A7-1CE9-4940-08E7-A3A46C42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0382F4-E3AE-6AC9-CAF8-78B29B26B884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values)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3731F4-9539-91CB-612F-FD04B6BAB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Music genre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73121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10D1-4C23-A63B-F600-A075C5EA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48" y="559398"/>
            <a:ext cx="4533452" cy="56175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IDEA:  add noise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CB8362"/>
                </a:solidFill>
              </a:rPr>
              <a:t>Stochastic gradient descent</a:t>
            </a:r>
          </a:p>
          <a:p>
            <a:r>
              <a:rPr lang="en-US" dirty="0"/>
              <a:t>Compute gradient based on only a subset of points – a </a:t>
            </a:r>
            <a:r>
              <a:rPr lang="en-US" dirty="0">
                <a:solidFill>
                  <a:srgbClr val="CB8362"/>
                </a:solidFill>
              </a:rPr>
              <a:t>mini-batch</a:t>
            </a:r>
          </a:p>
          <a:p>
            <a:r>
              <a:rPr lang="en-US" dirty="0"/>
              <a:t>Work through dataset sampling without replacement</a:t>
            </a:r>
          </a:p>
          <a:p>
            <a:r>
              <a:rPr lang="en-US" dirty="0"/>
              <a:t>One pass though the data is called an </a:t>
            </a:r>
            <a:r>
              <a:rPr lang="en-US" dirty="0">
                <a:solidFill>
                  <a:srgbClr val="CB8362"/>
                </a:solidFill>
              </a:rPr>
              <a:t>epoch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08"/>
          <a:stretch/>
        </p:blipFill>
        <p:spPr>
          <a:xfrm>
            <a:off x="196649" y="204395"/>
            <a:ext cx="6053544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34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810D1-4C23-A63B-F600-A075C5EA3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20348" y="559398"/>
                <a:ext cx="4533452" cy="561756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Stochastic gradient descent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Before (full batch descent)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(SGD)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Fixed learning rate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1810D1-4C23-A63B-F600-A075C5EA3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0348" y="559398"/>
                <a:ext cx="4533452" cy="5617565"/>
              </a:xfrm>
              <a:blipFill>
                <a:blip r:embed="rId2"/>
                <a:stretch>
                  <a:fillRect l="-2793" t="-1806" b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08"/>
          <a:stretch/>
        </p:blipFill>
        <p:spPr>
          <a:xfrm>
            <a:off x="196649" y="204395"/>
            <a:ext cx="6053544" cy="65018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673008-E1ED-838A-FC28-F038F348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798" y="4350164"/>
            <a:ext cx="4216549" cy="927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F299F5-B8C2-4C0D-6F5F-97B24A77A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799" y="2470854"/>
            <a:ext cx="4216549" cy="100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1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03AD-5FBD-F048-6C0A-93C2C7DF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810D1-4C23-A63B-F600-A075C5EA3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48D9E-5C21-3A02-D680-B765F6A9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9" y="204395"/>
            <a:ext cx="11894946" cy="65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952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8B8F7-6C66-0EE6-5F1D-9E3AF895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95" y="-12096"/>
            <a:ext cx="6285743" cy="6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60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B73C-3548-6C5F-6E8C-7CBF4C5B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435D5-7598-1BC0-3F36-D9F0B722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escape from local minima</a:t>
            </a:r>
          </a:p>
          <a:p>
            <a:r>
              <a:rPr lang="en-US" dirty="0"/>
              <a:t>Adds noise, but still sensible updates as based on part of data</a:t>
            </a:r>
          </a:p>
          <a:p>
            <a:r>
              <a:rPr lang="en-US" dirty="0"/>
              <a:t>Uses all data equally</a:t>
            </a:r>
          </a:p>
          <a:p>
            <a:r>
              <a:rPr lang="en-US" dirty="0"/>
              <a:t>Less computationally expensive</a:t>
            </a:r>
          </a:p>
          <a:p>
            <a:r>
              <a:rPr lang="en-US" dirty="0"/>
              <a:t>Seems to find better solutions</a:t>
            </a:r>
          </a:p>
          <a:p>
            <a:endParaRPr lang="en-US" dirty="0"/>
          </a:p>
          <a:p>
            <a:r>
              <a:rPr lang="en-US" dirty="0"/>
              <a:t>Doesn’t converge in traditional sense</a:t>
            </a:r>
          </a:p>
          <a:p>
            <a:r>
              <a:rPr lang="en-US" dirty="0">
                <a:solidFill>
                  <a:srgbClr val="CB8362"/>
                </a:solidFill>
              </a:rPr>
              <a:t>Learning rate schedule </a:t>
            </a:r>
            <a:r>
              <a:rPr lang="en-US" dirty="0"/>
              <a:t>– decrease learning rate over time</a:t>
            </a:r>
          </a:p>
        </p:txBody>
      </p:sp>
    </p:spTree>
    <p:extLst>
      <p:ext uri="{BB962C8B-B14F-4D97-AF65-F5344CB8AC3E}">
        <p14:creationId xmlns:p14="http://schemas.microsoft.com/office/powerpoint/2010/main" val="35418059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>
                <a:solidFill>
                  <a:srgbClr val="CB8362"/>
                </a:solidFill>
              </a:rPr>
              <a:t>Momentum</a:t>
            </a:r>
          </a:p>
          <a:p>
            <a:r>
              <a:rPr lang="en-US" dirty="0"/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58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20E0F8-D0EF-E588-95A7-36545F24B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Weighted sum of this gradient and previous gradient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C7075-2CBF-FE82-FCC7-973B55FE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C5A33-BE4B-BA97-0741-7D04775F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49" y="2834494"/>
            <a:ext cx="7264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41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E8A8-9DB2-7D74-D840-B835EB01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C96F0-B993-52F8-323A-458D0295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10637527" cy="58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77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97077-1D46-FEBF-335E-1E008D03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Nesterov</a:t>
            </a:r>
            <a:r>
              <a:rPr lang="en-US" dirty="0"/>
              <a:t> accelerated momentum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FBB0E-C9ED-1719-87F9-E7A52FAA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714" y="1380444"/>
            <a:ext cx="4893086" cy="511243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D58A4E-A0E2-1967-E476-BA530126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36689" cy="4351338"/>
          </a:xfrm>
        </p:spPr>
        <p:txBody>
          <a:bodyPr>
            <a:normAutofit/>
          </a:bodyPr>
          <a:lstStyle/>
          <a:p>
            <a:r>
              <a:rPr lang="en-US" dirty="0"/>
              <a:t>Momentum is kind of like a prediction of where we are going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Move in the predicted direction, THEN, measure the gradient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40A96C-3569-25C3-AB59-7FA6EC4B7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84" y="5234076"/>
            <a:ext cx="5042353" cy="111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EC4A1-998D-D124-5532-B254522A7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522" y="2990624"/>
            <a:ext cx="4050879" cy="11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57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8BC-CBD9-64B4-432F-27C3A2ED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AB7EB-44EC-3175-942B-775B9F93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Maths</a:t>
            </a:r>
            <a:r>
              <a:rPr lang="en-US" dirty="0"/>
              <a:t> overview</a:t>
            </a:r>
          </a:p>
          <a:p>
            <a:r>
              <a:rPr lang="en-US" dirty="0"/>
              <a:t>Gradient descent algorithm</a:t>
            </a:r>
          </a:p>
          <a:p>
            <a:r>
              <a:rPr lang="en-US" dirty="0"/>
              <a:t>Linear regression example</a:t>
            </a:r>
          </a:p>
          <a:p>
            <a:r>
              <a:rPr lang="en-US" dirty="0"/>
              <a:t>Gabor model example</a:t>
            </a:r>
          </a:p>
          <a:p>
            <a:r>
              <a:rPr lang="en-US" dirty="0"/>
              <a:t>Stochastic gradient descent</a:t>
            </a:r>
          </a:p>
          <a:p>
            <a:r>
              <a:rPr lang="en-US" dirty="0"/>
              <a:t>Momentum</a:t>
            </a:r>
          </a:p>
          <a:p>
            <a:r>
              <a:rPr lang="en-US" dirty="0">
                <a:solidFill>
                  <a:srgbClr val="CB8362"/>
                </a:solidFill>
              </a:rPr>
              <a:t>Adam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4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dataset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pairs of input/output examples: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D18362"/>
                </a:solidFill>
              </a:rPr>
              <a:t>Loss function </a:t>
            </a:r>
            <a:r>
              <a:rPr lang="en-US" dirty="0"/>
              <a:t>or</a:t>
            </a:r>
            <a:r>
              <a:rPr lang="en-US" dirty="0">
                <a:solidFill>
                  <a:srgbClr val="D18362"/>
                </a:solidFill>
              </a:rPr>
              <a:t> cost function </a:t>
            </a:r>
            <a:r>
              <a:rPr lang="en-US" dirty="0"/>
              <a:t>measures how bad model is: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or for short: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13AD1-BB85-D32F-5939-00AE24C4F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364" y="2361635"/>
            <a:ext cx="20447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64" y="5078069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553200" y="5315818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8263782" y="5145053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89E66-ECD8-582C-F1BD-73D9BF4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950" y="3872395"/>
            <a:ext cx="4864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569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54002-BE48-3367-F8EE-FC3D4D29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221747" y="1690688"/>
            <a:ext cx="9299232" cy="47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11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0666-A250-A726-349A-DF7834C6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Measure mean and pointwise squared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C04F8-2875-14FA-0ACC-43B30527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34" y="2500154"/>
            <a:ext cx="2356608" cy="168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F8EFD-6BEE-9D03-8811-F102B878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75" y="5217458"/>
            <a:ext cx="4012826" cy="7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4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0666-A250-A726-349A-DF7834C6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Measure mean and pointwise squared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C04F8-2875-14FA-0ACC-43B30527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34" y="2500154"/>
            <a:ext cx="2356608" cy="168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F8EFD-6BEE-9D03-8811-F102B878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75" y="5217458"/>
            <a:ext cx="4012826" cy="739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4D45D-7C25-EBB1-48B2-B4FE5613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370" y="2294567"/>
            <a:ext cx="2130190" cy="1153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CCF77-9274-CA6E-A236-9A52A906E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109" y="3662072"/>
            <a:ext cx="1920451" cy="1145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23CB3-3A96-DD69-AF1D-E708D9AD7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232" y="5071216"/>
            <a:ext cx="2549328" cy="10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269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70666-A250-A726-349A-DF7834C6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Measure mean and pointwise squared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Normalize: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C04F8-2875-14FA-0ACC-43B30527E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34" y="2500154"/>
            <a:ext cx="2356608" cy="1684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F8EFD-6BEE-9D03-8811-F102B8781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75" y="5217458"/>
            <a:ext cx="4012826" cy="739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42187-73DC-3DFC-7D7B-31C6C8ABF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5" t="50000" r="49974"/>
          <a:stretch/>
        </p:blipFill>
        <p:spPr>
          <a:xfrm>
            <a:off x="6781646" y="2321261"/>
            <a:ext cx="4426717" cy="447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03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D821E-97B8-2875-7390-DF04B476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88" y="1655568"/>
            <a:ext cx="4670322" cy="1601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400EC-D140-0BC9-5CF2-4532DFB8E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0867"/>
            <a:ext cx="2314199" cy="13415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C991A-8232-0057-C2D3-79965B48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29" y="5806238"/>
            <a:ext cx="3605455" cy="75463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918AB6-9963-4FF4-1C45-A231BB55D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366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mean and pointwise squared gradients with momentum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Moderate near start of the sequence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Update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2866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4F897-A25F-B994-2008-E49B53E2A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moment estimation (Adam)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54002-BE48-3367-F8EE-FC3D4D296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" t="50000" r="115"/>
          <a:stretch/>
        </p:blipFill>
        <p:spPr>
          <a:xfrm>
            <a:off x="1221747" y="1690688"/>
            <a:ext cx="9299232" cy="47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01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21A7-E648-8023-B332-991DFCA2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AB35-CFD7-B43C-6D25-0D43225D5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of learning algorithm</a:t>
            </a:r>
          </a:p>
          <a:p>
            <a:r>
              <a:rPr lang="en-US" dirty="0"/>
              <a:t>Learning rate</a:t>
            </a:r>
          </a:p>
          <a:p>
            <a:r>
              <a:rPr lang="en-US" dirty="0"/>
              <a:t>Momentum</a:t>
            </a:r>
          </a:p>
        </p:txBody>
      </p:sp>
    </p:spTree>
    <p:extLst>
      <p:ext uri="{BB962C8B-B14F-4D97-AF65-F5344CB8AC3E}">
        <p14:creationId xmlns:p14="http://schemas.microsoft.com/office/powerpoint/2010/main" val="3883170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AA6773A-5A24-78A0-3BEE-5F05F92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28" y="1275047"/>
            <a:ext cx="3282295" cy="328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F0C17-2898-F059-1D26-6C4F2CC95FB9}"/>
              </a:ext>
            </a:extLst>
          </p:cNvPr>
          <p:cNvSpPr txBox="1"/>
          <p:nvPr/>
        </p:nvSpPr>
        <p:spPr>
          <a:xfrm>
            <a:off x="3703011" y="4700478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B30C9-DA78-C6BF-A517-7839229C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C8D-2D80-FFE5-0270-8A109A65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B61BD-02FC-5B03-319F-D6FD95ACF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Loss function: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 the parameters that minimize the loss: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4D6ED-2B64-2314-F230-4BB6656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407" y="2291328"/>
            <a:ext cx="9017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25C9C0-F7EB-03BC-B7DB-A54E81C07478}"/>
              </a:ext>
            </a:extLst>
          </p:cNvPr>
          <p:cNvCxnSpPr>
            <a:cxnSpLocks/>
          </p:cNvCxnSpPr>
          <p:nvPr/>
        </p:nvCxnSpPr>
        <p:spPr>
          <a:xfrm flipH="1">
            <a:off x="6215743" y="2529077"/>
            <a:ext cx="1578429" cy="0"/>
          </a:xfrm>
          <a:prstGeom prst="straightConnector1">
            <a:avLst/>
          </a:prstGeom>
          <a:ln>
            <a:solidFill>
              <a:srgbClr val="D1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8B7488-223B-FEFB-F91E-C590B5B9FE04}"/>
              </a:ext>
            </a:extLst>
          </p:cNvPr>
          <p:cNvSpPr txBox="1"/>
          <p:nvPr/>
        </p:nvSpPr>
        <p:spPr>
          <a:xfrm>
            <a:off x="7926325" y="2358312"/>
            <a:ext cx="3471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a scalar that is smaller when model maps inputs to outputs better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901CB-E478-6812-7A0E-85C4134E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72" y="4878614"/>
            <a:ext cx="3479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A4CE9C-EF53-36DF-E215-68B8FB54F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1" y="1598667"/>
            <a:ext cx="5116290" cy="4970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D2A41A-EA20-2DF6-D7ED-8DA8EBB6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1D Linear regression loss function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8817D-3A15-56D7-736C-804D0D275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56" y="3080660"/>
            <a:ext cx="4023920" cy="21417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573E662-95CC-47AE-AFCC-E78AD11C4E38}"/>
              </a:ext>
            </a:extLst>
          </p:cNvPr>
          <p:cNvSpPr txBox="1"/>
          <p:nvPr/>
        </p:nvSpPr>
        <p:spPr>
          <a:xfrm>
            <a:off x="7086595" y="2286000"/>
            <a:ext cx="2645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CA45B-9719-77F1-914F-FEE1F2D83B84}"/>
              </a:ext>
            </a:extLst>
          </p:cNvPr>
          <p:cNvSpPr txBox="1"/>
          <p:nvPr/>
        </p:nvSpPr>
        <p:spPr>
          <a:xfrm>
            <a:off x="6759724" y="5694348"/>
            <a:ext cx="437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18362"/>
                </a:solidFill>
              </a:rPr>
              <a:t>“Least squares loss function”</a:t>
            </a:r>
          </a:p>
        </p:txBody>
      </p:sp>
    </p:spTree>
    <p:extLst>
      <p:ext uri="{BB962C8B-B14F-4D97-AF65-F5344CB8AC3E}">
        <p14:creationId xmlns:p14="http://schemas.microsoft.com/office/powerpoint/2010/main" val="308234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AD77ED-A813-E1E0-73A8-CB9A5D9F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615" y="1489306"/>
            <a:ext cx="8936279" cy="46102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CF44AA-D01A-1767-77FE-CC5A7769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1D Linear regression training</a:t>
            </a:r>
          </a:p>
        </p:txBody>
      </p:sp>
    </p:spTree>
    <p:extLst>
      <p:ext uri="{BB962C8B-B14F-4D97-AF65-F5344CB8AC3E}">
        <p14:creationId xmlns:p14="http://schemas.microsoft.com/office/powerpoint/2010/main" val="366817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837</Words>
  <Application>Microsoft Macintosh PowerPoint</Application>
  <PresentationFormat>Widescreen</PresentationFormat>
  <Paragraphs>225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-apple-system</vt:lpstr>
      <vt:lpstr>Arial</vt:lpstr>
      <vt:lpstr>Calibri</vt:lpstr>
      <vt:lpstr>Calibri Light</vt:lpstr>
      <vt:lpstr>Cambria Math</vt:lpstr>
      <vt:lpstr>Times New Roman</vt:lpstr>
      <vt:lpstr>Office Theme</vt:lpstr>
      <vt:lpstr>CM20315 - Machine Learning </vt:lpstr>
      <vt:lpstr>Regression</vt:lpstr>
      <vt:lpstr>Graph regression</vt:lpstr>
      <vt:lpstr>Text classification</vt:lpstr>
      <vt:lpstr>Music genre classification</vt:lpstr>
      <vt:lpstr>Loss function</vt:lpstr>
      <vt:lpstr>Training</vt:lpstr>
      <vt:lpstr>Example:  1D Linear regression loss function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Example: 1D Linear regression training</vt:lpstr>
      <vt:lpstr>Fitting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Fitting models</vt:lpstr>
      <vt:lpstr>Gradient descent algorithm</vt:lpstr>
      <vt:lpstr>Fitting models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Line Search</vt:lpstr>
      <vt:lpstr>PowerPoint Presentation</vt:lpstr>
      <vt:lpstr>PowerPoint Presentation</vt:lpstr>
      <vt:lpstr>PowerPoint Presentation</vt:lpstr>
      <vt:lpstr>Gradient descent</vt:lpstr>
      <vt:lpstr>Convex problems</vt:lpstr>
      <vt:lpstr>Convex problems</vt:lpstr>
      <vt:lpstr>Convexity in higher dimensions</vt:lpstr>
      <vt:lpstr>Fitting models</vt:lpstr>
      <vt:lpstr>Gabor model</vt:lpstr>
      <vt:lpstr>Gabor model</vt:lpstr>
      <vt:lpstr>PowerPoint Presentation</vt:lpstr>
      <vt:lpstr>PowerPoint Presentation</vt:lpstr>
      <vt:lpstr>Fitting models</vt:lpstr>
      <vt:lpstr>PowerPoint Presentation</vt:lpstr>
      <vt:lpstr>PowerPoint Presentation</vt:lpstr>
      <vt:lpstr>PowerPoint Presentation</vt:lpstr>
      <vt:lpstr>PowerPoint Presentation</vt:lpstr>
      <vt:lpstr>Properties of SGD</vt:lpstr>
      <vt:lpstr>Fitting models</vt:lpstr>
      <vt:lpstr>Momentum</vt:lpstr>
      <vt:lpstr>PowerPoint Presentation</vt:lpstr>
      <vt:lpstr>Nesterov accelerated momentum</vt:lpstr>
      <vt:lpstr>Fitting models</vt:lpstr>
      <vt:lpstr>Adaptive moment estimation (Adam)</vt:lpstr>
      <vt:lpstr>Normalized gradients</vt:lpstr>
      <vt:lpstr>Normalized gradients</vt:lpstr>
      <vt:lpstr>Normalized gradients</vt:lpstr>
      <vt:lpstr>Adaptive moment estimation (Adam)</vt:lpstr>
      <vt:lpstr>Adaptive moment estimation (Adam)</vt:lpstr>
      <vt:lpstr>Hyperparameters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4</cp:revision>
  <cp:lastPrinted>2023-10-26T11:06:02Z</cp:lastPrinted>
  <dcterms:created xsi:type="dcterms:W3CDTF">2022-10-22T18:37:31Z</dcterms:created>
  <dcterms:modified xsi:type="dcterms:W3CDTF">2023-10-30T16:15:24Z</dcterms:modified>
</cp:coreProperties>
</file>